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3" r:id="rId2"/>
    <p:sldId id="414" r:id="rId3"/>
    <p:sldId id="415" r:id="rId4"/>
    <p:sldId id="416" r:id="rId5"/>
    <p:sldId id="423" r:id="rId6"/>
    <p:sldId id="404" r:id="rId7"/>
    <p:sldId id="417" r:id="rId8"/>
    <p:sldId id="418" r:id="rId9"/>
    <p:sldId id="419" r:id="rId10"/>
    <p:sldId id="422" r:id="rId11"/>
    <p:sldId id="421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7" autoAdjust="0"/>
    <p:restoredTop sz="90746" autoAdjust="0"/>
  </p:normalViewPr>
  <p:slideViewPr>
    <p:cSldViewPr snapToGrid="0">
      <p:cViewPr varScale="1">
        <p:scale>
          <a:sx n="75" d="100"/>
          <a:sy n="75" d="100"/>
        </p:scale>
        <p:origin x="6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E0DC4-3696-4A28-B536-6AB005E9CF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158A5-E311-4474-9372-AD99C8C2F397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КАТЕГОРИИ ЛИЦ</a:t>
          </a:r>
        </a:p>
      </dgm:t>
    </dgm:pt>
    <dgm:pt modelId="{BEFE01DD-0D34-4E66-824B-DD495153A642}" type="par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CC75837-69A9-4B58-BC81-81F3EA0E3CBF}" type="sib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655C1A4-AA4F-47A8-BAFB-41A851E6C219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Обучающиеся с ограниченными возможностями здоровья, экстерны с ограниченными возможностями здоровья</a:t>
          </a:r>
        </a:p>
      </dgm:t>
    </dgm:pt>
    <dgm:pt modelId="{2A1DD06C-59EC-4395-9840-3EE8EE5CBDA7}" type="par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F6F3649-D3EC-4529-AF28-5DD24063789D}" type="sib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67A3720-BA00-4690-966E-E6AA72FC9B6C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Лица, обучающиеся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 состоянию здоровья на дому</a:t>
          </a:r>
        </a:p>
      </dgm:t>
    </dgm:pt>
    <dgm:pt modelId="{54AA41AC-C968-4F54-8533-85DABA0EEFA7}" type="par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C44D9A6-90A0-49D1-92CD-62131CADA056}" type="sib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DFA07A5-1A67-4DCB-8E17-44BD24FECCED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Обучающиеся - дети-инвалиды и инвалиды, экстерны - дети-инвалиды и инвалиды</a:t>
          </a:r>
        </a:p>
      </dgm:t>
    </dgm:pt>
    <dgm:pt modelId="{2A11EBAF-7897-4463-9CD1-B500497C3285}" type="par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6AF249E-0DBD-4FAC-9EE1-F823200FFE47}" type="sib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45CA02E-703E-46FD-927E-018D0440BBA0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Лица, находящиеся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 длительном лечении</a:t>
          </a:r>
        </a:p>
      </dgm:t>
    </dgm:pt>
    <dgm:pt modelId="{123611C7-5C9F-4BFE-B469-D38C173D8CCA}" type="par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62DD5A8-FDD7-4680-AEA7-D2C3796B2CA2}" type="sib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667FD2FA-58C5-4E81-87C4-975E0A66EA93}" type="pres">
      <dgm:prSet presAssocID="{315E0DC4-3696-4A28-B536-6AB005E9CF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A22692-4773-4DA7-A47E-A3F705FA5838}" type="pres">
      <dgm:prSet presAssocID="{39E158A5-E311-4474-9372-AD99C8C2F397}" presName="vertOne" presStyleCnt="0"/>
      <dgm:spPr/>
    </dgm:pt>
    <dgm:pt modelId="{6D62DF63-DFA6-4443-8DDE-80A0F449849F}" type="pres">
      <dgm:prSet presAssocID="{39E158A5-E311-4474-9372-AD99C8C2F397}" presName="txOne" presStyleLbl="node0" presStyleIdx="0" presStyleCnt="1" custScaleY="48375" custLinFactNeighborX="0" custLinFactNeighborY="87476">
        <dgm:presLayoutVars>
          <dgm:chPref val="3"/>
        </dgm:presLayoutVars>
      </dgm:prSet>
      <dgm:spPr/>
    </dgm:pt>
    <dgm:pt modelId="{74349CCB-AA19-42AC-AF93-99A6C9576267}" type="pres">
      <dgm:prSet presAssocID="{39E158A5-E311-4474-9372-AD99C8C2F397}" presName="parTransOne" presStyleCnt="0"/>
      <dgm:spPr/>
    </dgm:pt>
    <dgm:pt modelId="{74F71681-5144-4068-9736-71F12E50D52F}" type="pres">
      <dgm:prSet presAssocID="{39E158A5-E311-4474-9372-AD99C8C2F397}" presName="horzOne" presStyleCnt="0"/>
      <dgm:spPr/>
    </dgm:pt>
    <dgm:pt modelId="{3262B518-5A7C-489B-908F-AA2D3F954E66}" type="pres">
      <dgm:prSet presAssocID="{4655C1A4-AA4F-47A8-BAFB-41A851E6C219}" presName="vertTwo" presStyleCnt="0"/>
      <dgm:spPr/>
    </dgm:pt>
    <dgm:pt modelId="{5CBC812D-9D5C-44A4-BBED-962FF8EC3258}" type="pres">
      <dgm:prSet presAssocID="{4655C1A4-AA4F-47A8-BAFB-41A851E6C219}" presName="txTwo" presStyleLbl="node2" presStyleIdx="0" presStyleCnt="2" custScaleY="46730">
        <dgm:presLayoutVars>
          <dgm:chPref val="3"/>
        </dgm:presLayoutVars>
      </dgm:prSet>
      <dgm:spPr/>
    </dgm:pt>
    <dgm:pt modelId="{738CAE54-4188-4138-9AF8-B342434F7E1E}" type="pres">
      <dgm:prSet presAssocID="{4655C1A4-AA4F-47A8-BAFB-41A851E6C219}" presName="parTransTwo" presStyleCnt="0"/>
      <dgm:spPr/>
    </dgm:pt>
    <dgm:pt modelId="{F9DAF32A-2D61-4070-A230-460DABB358B0}" type="pres">
      <dgm:prSet presAssocID="{4655C1A4-AA4F-47A8-BAFB-41A851E6C219}" presName="horzTwo" presStyleCnt="0"/>
      <dgm:spPr/>
    </dgm:pt>
    <dgm:pt modelId="{0E5C7F29-DBFD-4731-A357-0EF693C847EF}" type="pres">
      <dgm:prSet presAssocID="{267A3720-BA00-4690-966E-E6AA72FC9B6C}" presName="vertThree" presStyleCnt="0"/>
      <dgm:spPr/>
    </dgm:pt>
    <dgm:pt modelId="{1DA6F71A-17E4-482B-BE5D-B670AF42D436}" type="pres">
      <dgm:prSet presAssocID="{267A3720-BA00-4690-966E-E6AA72FC9B6C}" presName="txThree" presStyleLbl="node3" presStyleIdx="0" presStyleCnt="2" custScaleX="108400" custScaleY="60319">
        <dgm:presLayoutVars>
          <dgm:chPref val="3"/>
        </dgm:presLayoutVars>
      </dgm:prSet>
      <dgm:spPr/>
    </dgm:pt>
    <dgm:pt modelId="{FE6EC8F6-E36A-4D19-B04B-248188446282}" type="pres">
      <dgm:prSet presAssocID="{267A3720-BA00-4690-966E-E6AA72FC9B6C}" presName="horzThree" presStyleCnt="0"/>
      <dgm:spPr/>
    </dgm:pt>
    <dgm:pt modelId="{9D88B70A-BD7B-4A73-AC45-7B1A65E08597}" type="pres">
      <dgm:prSet presAssocID="{4F6F3649-D3EC-4529-AF28-5DD24063789D}" presName="sibSpaceTwo" presStyleCnt="0"/>
      <dgm:spPr/>
    </dgm:pt>
    <dgm:pt modelId="{FF7D18C8-8FFE-47D9-9361-F607F6020269}" type="pres">
      <dgm:prSet presAssocID="{DDFA07A5-1A67-4DCB-8E17-44BD24FECCED}" presName="vertTwo" presStyleCnt="0"/>
      <dgm:spPr/>
    </dgm:pt>
    <dgm:pt modelId="{A946A1D4-9AC1-4034-91CC-C5D4592FEFD0}" type="pres">
      <dgm:prSet presAssocID="{DDFA07A5-1A67-4DCB-8E17-44BD24FECCED}" presName="txTwo" presStyleLbl="node2" presStyleIdx="1" presStyleCnt="2" custScaleY="46974">
        <dgm:presLayoutVars>
          <dgm:chPref val="3"/>
        </dgm:presLayoutVars>
      </dgm:prSet>
      <dgm:spPr/>
    </dgm:pt>
    <dgm:pt modelId="{C94FFF25-BB5A-4773-BC4E-BF09528B0795}" type="pres">
      <dgm:prSet presAssocID="{DDFA07A5-1A67-4DCB-8E17-44BD24FECCED}" presName="parTransTwo" presStyleCnt="0"/>
      <dgm:spPr/>
    </dgm:pt>
    <dgm:pt modelId="{0F1936AF-B7F2-4714-BCBF-BE62EA2F24EF}" type="pres">
      <dgm:prSet presAssocID="{DDFA07A5-1A67-4DCB-8E17-44BD24FECCED}" presName="horzTwo" presStyleCnt="0"/>
      <dgm:spPr/>
    </dgm:pt>
    <dgm:pt modelId="{7CE593E2-6DB8-48F1-9DE6-ACC62BA5ADFB}" type="pres">
      <dgm:prSet presAssocID="{745CA02E-703E-46FD-927E-018D0440BBA0}" presName="vertThree" presStyleCnt="0"/>
      <dgm:spPr/>
    </dgm:pt>
    <dgm:pt modelId="{D3488F92-CC1C-4ED8-9992-615C65554462}" type="pres">
      <dgm:prSet presAssocID="{745CA02E-703E-46FD-927E-018D0440BBA0}" presName="txThree" presStyleLbl="node3" presStyleIdx="1" presStyleCnt="2" custScaleY="59482" custLinFactNeighborX="1285" custLinFactNeighborY="4117">
        <dgm:presLayoutVars>
          <dgm:chPref val="3"/>
        </dgm:presLayoutVars>
      </dgm:prSet>
      <dgm:spPr/>
    </dgm:pt>
    <dgm:pt modelId="{4375F434-A7B8-4A5A-809B-D05D03C1F8E5}" type="pres">
      <dgm:prSet presAssocID="{745CA02E-703E-46FD-927E-018D0440BBA0}" presName="horzThree" presStyleCnt="0"/>
      <dgm:spPr/>
    </dgm:pt>
  </dgm:ptLst>
  <dgm:cxnLst>
    <dgm:cxn modelId="{3597D530-29B6-41A8-89CA-33679B391A17}" type="presOf" srcId="{DDFA07A5-1A67-4DCB-8E17-44BD24FECCED}" destId="{A946A1D4-9AC1-4034-91CC-C5D4592FEFD0}" srcOrd="0" destOrd="0" presId="urn:microsoft.com/office/officeart/2005/8/layout/hierarchy4"/>
    <dgm:cxn modelId="{81D1F445-AAE9-4B33-AD2C-77A08D848155}" type="presOf" srcId="{267A3720-BA00-4690-966E-E6AA72FC9B6C}" destId="{1DA6F71A-17E4-482B-BE5D-B670AF42D436}" srcOrd="0" destOrd="0" presId="urn:microsoft.com/office/officeart/2005/8/layout/hierarchy4"/>
    <dgm:cxn modelId="{4AFF316C-E202-4311-B4E4-3049E9C7B932}" type="presOf" srcId="{39E158A5-E311-4474-9372-AD99C8C2F397}" destId="{6D62DF63-DFA6-4443-8DDE-80A0F449849F}" srcOrd="0" destOrd="0" presId="urn:microsoft.com/office/officeart/2005/8/layout/hierarchy4"/>
    <dgm:cxn modelId="{87677D6C-1EF2-4290-9F30-6B817D56EB71}" srcId="{39E158A5-E311-4474-9372-AD99C8C2F397}" destId="{4655C1A4-AA4F-47A8-BAFB-41A851E6C219}" srcOrd="0" destOrd="0" parTransId="{2A1DD06C-59EC-4395-9840-3EE8EE5CBDA7}" sibTransId="{4F6F3649-D3EC-4529-AF28-5DD24063789D}"/>
    <dgm:cxn modelId="{EE801654-8FE0-4873-BDFD-6136F0345421}" srcId="{4655C1A4-AA4F-47A8-BAFB-41A851E6C219}" destId="{267A3720-BA00-4690-966E-E6AA72FC9B6C}" srcOrd="0" destOrd="0" parTransId="{54AA41AC-C968-4F54-8533-85DABA0EEFA7}" sibTransId="{7C44D9A6-90A0-49D1-92CD-62131CADA056}"/>
    <dgm:cxn modelId="{CAEB8C74-332C-42D1-A954-2A331879D935}" srcId="{39E158A5-E311-4474-9372-AD99C8C2F397}" destId="{DDFA07A5-1A67-4DCB-8E17-44BD24FECCED}" srcOrd="1" destOrd="0" parTransId="{2A11EBAF-7897-4463-9CD1-B500497C3285}" sibTransId="{D6AF249E-0DBD-4FAC-9EE1-F823200FFE47}"/>
    <dgm:cxn modelId="{0F99B39E-AECA-430B-AC9A-658FCDE69E38}" type="presOf" srcId="{315E0DC4-3696-4A28-B536-6AB005E9CFC5}" destId="{667FD2FA-58C5-4E81-87C4-975E0A66EA93}" srcOrd="0" destOrd="0" presId="urn:microsoft.com/office/officeart/2005/8/layout/hierarchy4"/>
    <dgm:cxn modelId="{5BE395A2-21E9-4BFB-A24E-3BCEE30942B6}" srcId="{315E0DC4-3696-4A28-B536-6AB005E9CFC5}" destId="{39E158A5-E311-4474-9372-AD99C8C2F397}" srcOrd="0" destOrd="0" parTransId="{BEFE01DD-0D34-4E66-824B-DD495153A642}" sibTransId="{9CC75837-69A9-4B58-BC81-81F3EA0E3CBF}"/>
    <dgm:cxn modelId="{5B88CCB2-C9FF-47D1-BFE1-8835E8542D0E}" type="presOf" srcId="{745CA02E-703E-46FD-927E-018D0440BBA0}" destId="{D3488F92-CC1C-4ED8-9992-615C65554462}" srcOrd="0" destOrd="0" presId="urn:microsoft.com/office/officeart/2005/8/layout/hierarchy4"/>
    <dgm:cxn modelId="{087D12C9-5302-4BA5-882F-FA290EA3619F}" srcId="{DDFA07A5-1A67-4DCB-8E17-44BD24FECCED}" destId="{745CA02E-703E-46FD-927E-018D0440BBA0}" srcOrd="0" destOrd="0" parTransId="{123611C7-5C9F-4BFE-B469-D38C173D8CCA}" sibTransId="{B62DD5A8-FDD7-4680-AEA7-D2C3796B2CA2}"/>
    <dgm:cxn modelId="{9D2AB6FC-F2FF-4500-9CCE-FB2E019A515C}" type="presOf" srcId="{4655C1A4-AA4F-47A8-BAFB-41A851E6C219}" destId="{5CBC812D-9D5C-44A4-BBED-962FF8EC3258}" srcOrd="0" destOrd="0" presId="urn:microsoft.com/office/officeart/2005/8/layout/hierarchy4"/>
    <dgm:cxn modelId="{D56A064E-D336-4550-AA2A-882AE7AD8EF4}" type="presParOf" srcId="{667FD2FA-58C5-4E81-87C4-975E0A66EA93}" destId="{B7A22692-4773-4DA7-A47E-A3F705FA5838}" srcOrd="0" destOrd="0" presId="urn:microsoft.com/office/officeart/2005/8/layout/hierarchy4"/>
    <dgm:cxn modelId="{2F8B3231-81DC-454A-AFC9-93560E189D95}" type="presParOf" srcId="{B7A22692-4773-4DA7-A47E-A3F705FA5838}" destId="{6D62DF63-DFA6-4443-8DDE-80A0F449849F}" srcOrd="0" destOrd="0" presId="urn:microsoft.com/office/officeart/2005/8/layout/hierarchy4"/>
    <dgm:cxn modelId="{A12A80E2-E02C-4267-AE39-8AF5C9AC62B9}" type="presParOf" srcId="{B7A22692-4773-4DA7-A47E-A3F705FA5838}" destId="{74349CCB-AA19-42AC-AF93-99A6C9576267}" srcOrd="1" destOrd="0" presId="urn:microsoft.com/office/officeart/2005/8/layout/hierarchy4"/>
    <dgm:cxn modelId="{BA0630AC-78F6-462E-AC83-15C77CCB2B86}" type="presParOf" srcId="{B7A22692-4773-4DA7-A47E-A3F705FA5838}" destId="{74F71681-5144-4068-9736-71F12E50D52F}" srcOrd="2" destOrd="0" presId="urn:microsoft.com/office/officeart/2005/8/layout/hierarchy4"/>
    <dgm:cxn modelId="{4EDDCD50-90D7-409B-87E4-C6C43C7AAD3B}" type="presParOf" srcId="{74F71681-5144-4068-9736-71F12E50D52F}" destId="{3262B518-5A7C-489B-908F-AA2D3F954E66}" srcOrd="0" destOrd="0" presId="urn:microsoft.com/office/officeart/2005/8/layout/hierarchy4"/>
    <dgm:cxn modelId="{9C9A94DD-446F-4322-ABFA-EEDDBFAEE199}" type="presParOf" srcId="{3262B518-5A7C-489B-908F-AA2D3F954E66}" destId="{5CBC812D-9D5C-44A4-BBED-962FF8EC3258}" srcOrd="0" destOrd="0" presId="urn:microsoft.com/office/officeart/2005/8/layout/hierarchy4"/>
    <dgm:cxn modelId="{F8FF76D6-CBBA-46CB-9DBC-91ADF0214149}" type="presParOf" srcId="{3262B518-5A7C-489B-908F-AA2D3F954E66}" destId="{738CAE54-4188-4138-9AF8-B342434F7E1E}" srcOrd="1" destOrd="0" presId="urn:microsoft.com/office/officeart/2005/8/layout/hierarchy4"/>
    <dgm:cxn modelId="{6E157A3E-B39A-4EFD-B9AB-BCBAE74497C3}" type="presParOf" srcId="{3262B518-5A7C-489B-908F-AA2D3F954E66}" destId="{F9DAF32A-2D61-4070-A230-460DABB358B0}" srcOrd="2" destOrd="0" presId="urn:microsoft.com/office/officeart/2005/8/layout/hierarchy4"/>
    <dgm:cxn modelId="{6AC19C2F-CD2D-4DC3-A6AA-D00BBF19BCEF}" type="presParOf" srcId="{F9DAF32A-2D61-4070-A230-460DABB358B0}" destId="{0E5C7F29-DBFD-4731-A357-0EF693C847EF}" srcOrd="0" destOrd="0" presId="urn:microsoft.com/office/officeart/2005/8/layout/hierarchy4"/>
    <dgm:cxn modelId="{D795520C-224C-48DE-AA3E-8DF7827FFB44}" type="presParOf" srcId="{0E5C7F29-DBFD-4731-A357-0EF693C847EF}" destId="{1DA6F71A-17E4-482B-BE5D-B670AF42D436}" srcOrd="0" destOrd="0" presId="urn:microsoft.com/office/officeart/2005/8/layout/hierarchy4"/>
    <dgm:cxn modelId="{5D341B02-AC09-44A0-9763-B69A86DE30B4}" type="presParOf" srcId="{0E5C7F29-DBFD-4731-A357-0EF693C847EF}" destId="{FE6EC8F6-E36A-4D19-B04B-248188446282}" srcOrd="1" destOrd="0" presId="urn:microsoft.com/office/officeart/2005/8/layout/hierarchy4"/>
    <dgm:cxn modelId="{3FE4630A-B1DB-479B-AA05-25BCED682EB5}" type="presParOf" srcId="{74F71681-5144-4068-9736-71F12E50D52F}" destId="{9D88B70A-BD7B-4A73-AC45-7B1A65E08597}" srcOrd="1" destOrd="0" presId="urn:microsoft.com/office/officeart/2005/8/layout/hierarchy4"/>
    <dgm:cxn modelId="{3B0F9679-4C3C-4BDB-AFF4-F5EE67F5B2E0}" type="presParOf" srcId="{74F71681-5144-4068-9736-71F12E50D52F}" destId="{FF7D18C8-8FFE-47D9-9361-F607F6020269}" srcOrd="2" destOrd="0" presId="urn:microsoft.com/office/officeart/2005/8/layout/hierarchy4"/>
    <dgm:cxn modelId="{385AEB54-14E5-437C-9BA8-FAD62532AF8B}" type="presParOf" srcId="{FF7D18C8-8FFE-47D9-9361-F607F6020269}" destId="{A946A1D4-9AC1-4034-91CC-C5D4592FEFD0}" srcOrd="0" destOrd="0" presId="urn:microsoft.com/office/officeart/2005/8/layout/hierarchy4"/>
    <dgm:cxn modelId="{0022A6EB-34B9-47E4-8B93-D9186F6EDF10}" type="presParOf" srcId="{FF7D18C8-8FFE-47D9-9361-F607F6020269}" destId="{C94FFF25-BB5A-4773-BC4E-BF09528B0795}" srcOrd="1" destOrd="0" presId="urn:microsoft.com/office/officeart/2005/8/layout/hierarchy4"/>
    <dgm:cxn modelId="{5835C75E-727A-465F-9706-E964F10B629F}" type="presParOf" srcId="{FF7D18C8-8FFE-47D9-9361-F607F6020269}" destId="{0F1936AF-B7F2-4714-BCBF-BE62EA2F24EF}" srcOrd="2" destOrd="0" presId="urn:microsoft.com/office/officeart/2005/8/layout/hierarchy4"/>
    <dgm:cxn modelId="{1098A312-1BDE-4A25-81FF-3250DC0CD400}" type="presParOf" srcId="{0F1936AF-B7F2-4714-BCBF-BE62EA2F24EF}" destId="{7CE593E2-6DB8-48F1-9DE6-ACC62BA5ADFB}" srcOrd="0" destOrd="0" presId="urn:microsoft.com/office/officeart/2005/8/layout/hierarchy4"/>
    <dgm:cxn modelId="{7A9CE7D4-EE6A-4001-8C9F-7F4E25645A99}" type="presParOf" srcId="{7CE593E2-6DB8-48F1-9DE6-ACC62BA5ADFB}" destId="{D3488F92-CC1C-4ED8-9992-615C65554462}" srcOrd="0" destOrd="0" presId="urn:microsoft.com/office/officeart/2005/8/layout/hierarchy4"/>
    <dgm:cxn modelId="{F69A952B-3BA7-437C-9466-F478161B3011}" type="presParOf" srcId="{7CE593E2-6DB8-48F1-9DE6-ACC62BA5ADFB}" destId="{4375F434-A7B8-4A5A-809B-D05D03C1F8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D6EE6-D26B-49EB-BF11-C3DA7DE04B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24A965-AA32-45F2-86AB-52DA027A0C53}" type="pres">
      <dgm:prSet presAssocID="{B44D6EE6-D26B-49EB-BF11-C3DA7DE04BC5}" presName="Name0" presStyleCnt="0">
        <dgm:presLayoutVars>
          <dgm:chMax val="7"/>
          <dgm:chPref val="7"/>
          <dgm:dir/>
        </dgm:presLayoutVars>
      </dgm:prSet>
      <dgm:spPr/>
    </dgm:pt>
    <dgm:pt modelId="{37DA455D-858F-4366-889D-F393B2193213}" type="pres">
      <dgm:prSet presAssocID="{B44D6EE6-D26B-49EB-BF11-C3DA7DE04BC5}" presName="Name1" presStyleCnt="0"/>
      <dgm:spPr/>
    </dgm:pt>
    <dgm:pt modelId="{5127344D-1204-4A08-9B0A-3AFBF239A827}" type="pres">
      <dgm:prSet presAssocID="{B44D6EE6-D26B-49EB-BF11-C3DA7DE04BC5}" presName="cycle" presStyleCnt="0"/>
      <dgm:spPr/>
    </dgm:pt>
    <dgm:pt modelId="{C34ECC56-C05F-4847-A174-08D786F4CD8D}" type="pres">
      <dgm:prSet presAssocID="{B44D6EE6-D26B-49EB-BF11-C3DA7DE04BC5}" presName="srcNode" presStyleLbl="node1" presStyleIdx="0" presStyleCnt="0"/>
      <dgm:spPr/>
    </dgm:pt>
    <dgm:pt modelId="{13529F55-57AE-4FDD-A86F-44DFB001E41D}" type="pres">
      <dgm:prSet presAssocID="{B44D6EE6-D26B-49EB-BF11-C3DA7DE04BC5}" presName="conn" presStyleLbl="parChTrans1D2" presStyleIdx="0" presStyleCnt="1"/>
      <dgm:spPr/>
    </dgm:pt>
    <dgm:pt modelId="{1973C0A9-AD6C-44D9-8B34-B30194B32522}" type="pres">
      <dgm:prSet presAssocID="{B44D6EE6-D26B-49EB-BF11-C3DA7DE04BC5}" presName="extraNode" presStyleLbl="node1" presStyleIdx="0" presStyleCnt="0"/>
      <dgm:spPr/>
    </dgm:pt>
    <dgm:pt modelId="{4BCFCE14-B5CF-4034-9F42-E5CBA7A4C933}" type="pres">
      <dgm:prSet presAssocID="{B44D6EE6-D26B-49EB-BF11-C3DA7DE04BC5}" presName="dstNode" presStyleLbl="node1" presStyleIdx="0" presStyleCnt="0"/>
      <dgm:spPr/>
    </dgm:pt>
  </dgm:ptLst>
  <dgm:cxnLst>
    <dgm:cxn modelId="{E19876EF-6E28-47C1-A77F-64C47F6B5A1F}" type="presOf" srcId="{B44D6EE6-D26B-49EB-BF11-C3DA7DE04BC5}" destId="{7B24A965-AA32-45F2-86AB-52DA027A0C53}" srcOrd="0" destOrd="0" presId="urn:microsoft.com/office/officeart/2008/layout/VerticalCurvedList"/>
    <dgm:cxn modelId="{2BB7882E-38F1-4056-8E24-6432FEC79DB0}" type="presParOf" srcId="{7B24A965-AA32-45F2-86AB-52DA027A0C53}" destId="{37DA455D-858F-4366-889D-F393B2193213}" srcOrd="0" destOrd="0" presId="urn:microsoft.com/office/officeart/2008/layout/VerticalCurvedList"/>
    <dgm:cxn modelId="{C5DB3159-2C5E-472B-9C6C-796B06B38E71}" type="presParOf" srcId="{37DA455D-858F-4366-889D-F393B2193213}" destId="{5127344D-1204-4A08-9B0A-3AFBF239A827}" srcOrd="0" destOrd="0" presId="urn:microsoft.com/office/officeart/2008/layout/VerticalCurvedList"/>
    <dgm:cxn modelId="{3BC490A9-701B-49B0-AC80-C0163DDA677E}" type="presParOf" srcId="{5127344D-1204-4A08-9B0A-3AFBF239A827}" destId="{C34ECC56-C05F-4847-A174-08D786F4CD8D}" srcOrd="0" destOrd="0" presId="urn:microsoft.com/office/officeart/2008/layout/VerticalCurvedList"/>
    <dgm:cxn modelId="{9DC68A6E-7C29-493D-82FA-88F2709E7003}" type="presParOf" srcId="{5127344D-1204-4A08-9B0A-3AFBF239A827}" destId="{13529F55-57AE-4FDD-A86F-44DFB001E41D}" srcOrd="1" destOrd="0" presId="urn:microsoft.com/office/officeart/2008/layout/VerticalCurvedList"/>
    <dgm:cxn modelId="{7C594E2C-97CA-4EDD-86DC-0B1728B2CB57}" type="presParOf" srcId="{5127344D-1204-4A08-9B0A-3AFBF239A827}" destId="{1973C0A9-AD6C-44D9-8B34-B30194B32522}" srcOrd="2" destOrd="0" presId="urn:microsoft.com/office/officeart/2008/layout/VerticalCurvedList"/>
    <dgm:cxn modelId="{8B049C1D-B892-4AC5-A2C8-9AF3E55D7DF3}" type="presParOf" srcId="{5127344D-1204-4A08-9B0A-3AFBF239A827}" destId="{4BCFCE14-B5CF-4034-9F42-E5CBA7A4C933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4D6EE6-D26B-49EB-BF11-C3DA7DE04B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24A965-AA32-45F2-86AB-52DA027A0C53}" type="pres">
      <dgm:prSet presAssocID="{B44D6EE6-D26B-49EB-BF11-C3DA7DE04BC5}" presName="Name0" presStyleCnt="0">
        <dgm:presLayoutVars>
          <dgm:chMax val="7"/>
          <dgm:chPref val="7"/>
          <dgm:dir/>
        </dgm:presLayoutVars>
      </dgm:prSet>
      <dgm:spPr/>
    </dgm:pt>
    <dgm:pt modelId="{37DA455D-858F-4366-889D-F393B2193213}" type="pres">
      <dgm:prSet presAssocID="{B44D6EE6-D26B-49EB-BF11-C3DA7DE04BC5}" presName="Name1" presStyleCnt="0"/>
      <dgm:spPr/>
    </dgm:pt>
    <dgm:pt modelId="{5127344D-1204-4A08-9B0A-3AFBF239A827}" type="pres">
      <dgm:prSet presAssocID="{B44D6EE6-D26B-49EB-BF11-C3DA7DE04BC5}" presName="cycle" presStyleCnt="0"/>
      <dgm:spPr/>
    </dgm:pt>
    <dgm:pt modelId="{C34ECC56-C05F-4847-A174-08D786F4CD8D}" type="pres">
      <dgm:prSet presAssocID="{B44D6EE6-D26B-49EB-BF11-C3DA7DE04BC5}" presName="srcNode" presStyleLbl="node1" presStyleIdx="0" presStyleCnt="0"/>
      <dgm:spPr/>
    </dgm:pt>
    <dgm:pt modelId="{13529F55-57AE-4FDD-A86F-44DFB001E41D}" type="pres">
      <dgm:prSet presAssocID="{B44D6EE6-D26B-49EB-BF11-C3DA7DE04BC5}" presName="conn" presStyleLbl="parChTrans1D2" presStyleIdx="0" presStyleCnt="1"/>
      <dgm:spPr/>
    </dgm:pt>
    <dgm:pt modelId="{1973C0A9-AD6C-44D9-8B34-B30194B32522}" type="pres">
      <dgm:prSet presAssocID="{B44D6EE6-D26B-49EB-BF11-C3DA7DE04BC5}" presName="extraNode" presStyleLbl="node1" presStyleIdx="0" presStyleCnt="0"/>
      <dgm:spPr/>
    </dgm:pt>
    <dgm:pt modelId="{4BCFCE14-B5CF-4034-9F42-E5CBA7A4C933}" type="pres">
      <dgm:prSet presAssocID="{B44D6EE6-D26B-49EB-BF11-C3DA7DE04BC5}" presName="dstNode" presStyleLbl="node1" presStyleIdx="0" presStyleCnt="0"/>
      <dgm:spPr/>
    </dgm:pt>
  </dgm:ptLst>
  <dgm:cxnLst>
    <dgm:cxn modelId="{4039D9BA-1389-4D4C-8DE6-A3CFD0282E07}" type="presOf" srcId="{B44D6EE6-D26B-49EB-BF11-C3DA7DE04BC5}" destId="{7B24A965-AA32-45F2-86AB-52DA027A0C53}" srcOrd="0" destOrd="0" presId="urn:microsoft.com/office/officeart/2008/layout/VerticalCurvedList"/>
    <dgm:cxn modelId="{1F592851-B3FC-4646-96B0-99CE29FA2E7F}" type="presParOf" srcId="{7B24A965-AA32-45F2-86AB-52DA027A0C53}" destId="{37DA455D-858F-4366-889D-F393B2193213}" srcOrd="0" destOrd="0" presId="urn:microsoft.com/office/officeart/2008/layout/VerticalCurvedList"/>
    <dgm:cxn modelId="{6252D1C0-1862-4D0F-9E51-C3D784C137AE}" type="presParOf" srcId="{37DA455D-858F-4366-889D-F393B2193213}" destId="{5127344D-1204-4A08-9B0A-3AFBF239A827}" srcOrd="0" destOrd="0" presId="urn:microsoft.com/office/officeart/2008/layout/VerticalCurvedList"/>
    <dgm:cxn modelId="{B3A98BC5-95D6-4910-BB90-6FEE1CB3DB02}" type="presParOf" srcId="{5127344D-1204-4A08-9B0A-3AFBF239A827}" destId="{C34ECC56-C05F-4847-A174-08D786F4CD8D}" srcOrd="0" destOrd="0" presId="urn:microsoft.com/office/officeart/2008/layout/VerticalCurvedList"/>
    <dgm:cxn modelId="{34A4108A-83A2-4DE8-BC27-DB1A49BE6111}" type="presParOf" srcId="{5127344D-1204-4A08-9B0A-3AFBF239A827}" destId="{13529F55-57AE-4FDD-A86F-44DFB001E41D}" srcOrd="1" destOrd="0" presId="urn:microsoft.com/office/officeart/2008/layout/VerticalCurvedList"/>
    <dgm:cxn modelId="{EF7F03C5-E7F7-420C-8769-475C9428E0B1}" type="presParOf" srcId="{5127344D-1204-4A08-9B0A-3AFBF239A827}" destId="{1973C0A9-AD6C-44D9-8B34-B30194B32522}" srcOrd="2" destOrd="0" presId="urn:microsoft.com/office/officeart/2008/layout/VerticalCurvedList"/>
    <dgm:cxn modelId="{9A9BC64E-18B4-4FF9-9022-65C717ACC88A}" type="presParOf" srcId="{5127344D-1204-4A08-9B0A-3AFBF239A827}" destId="{4BCFCE14-B5CF-4034-9F42-E5CBA7A4C933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4D6EE6-D26B-49EB-BF11-C3DA7DE04B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24A965-AA32-45F2-86AB-52DA027A0C53}" type="pres">
      <dgm:prSet presAssocID="{B44D6EE6-D26B-49EB-BF11-C3DA7DE04BC5}" presName="Name0" presStyleCnt="0">
        <dgm:presLayoutVars>
          <dgm:chMax val="7"/>
          <dgm:chPref val="7"/>
          <dgm:dir/>
        </dgm:presLayoutVars>
      </dgm:prSet>
      <dgm:spPr/>
    </dgm:pt>
    <dgm:pt modelId="{37DA455D-858F-4366-889D-F393B2193213}" type="pres">
      <dgm:prSet presAssocID="{B44D6EE6-D26B-49EB-BF11-C3DA7DE04BC5}" presName="Name1" presStyleCnt="0"/>
      <dgm:spPr/>
    </dgm:pt>
    <dgm:pt modelId="{5127344D-1204-4A08-9B0A-3AFBF239A827}" type="pres">
      <dgm:prSet presAssocID="{B44D6EE6-D26B-49EB-BF11-C3DA7DE04BC5}" presName="cycle" presStyleCnt="0"/>
      <dgm:spPr/>
    </dgm:pt>
    <dgm:pt modelId="{C34ECC56-C05F-4847-A174-08D786F4CD8D}" type="pres">
      <dgm:prSet presAssocID="{B44D6EE6-D26B-49EB-BF11-C3DA7DE04BC5}" presName="srcNode" presStyleLbl="node1" presStyleIdx="0" presStyleCnt="0"/>
      <dgm:spPr/>
    </dgm:pt>
    <dgm:pt modelId="{13529F55-57AE-4FDD-A86F-44DFB001E41D}" type="pres">
      <dgm:prSet presAssocID="{B44D6EE6-D26B-49EB-BF11-C3DA7DE04BC5}" presName="conn" presStyleLbl="parChTrans1D2" presStyleIdx="0" presStyleCnt="1"/>
      <dgm:spPr/>
    </dgm:pt>
    <dgm:pt modelId="{1973C0A9-AD6C-44D9-8B34-B30194B32522}" type="pres">
      <dgm:prSet presAssocID="{B44D6EE6-D26B-49EB-BF11-C3DA7DE04BC5}" presName="extraNode" presStyleLbl="node1" presStyleIdx="0" presStyleCnt="0"/>
      <dgm:spPr/>
    </dgm:pt>
    <dgm:pt modelId="{4BCFCE14-B5CF-4034-9F42-E5CBA7A4C933}" type="pres">
      <dgm:prSet presAssocID="{B44D6EE6-D26B-49EB-BF11-C3DA7DE04BC5}" presName="dstNode" presStyleLbl="node1" presStyleIdx="0" presStyleCnt="0"/>
      <dgm:spPr/>
    </dgm:pt>
  </dgm:ptLst>
  <dgm:cxnLst>
    <dgm:cxn modelId="{C309E9C7-2276-4C24-8B16-74D9502E3164}" type="presOf" srcId="{B44D6EE6-D26B-49EB-BF11-C3DA7DE04BC5}" destId="{7B24A965-AA32-45F2-86AB-52DA027A0C53}" srcOrd="0" destOrd="0" presId="urn:microsoft.com/office/officeart/2008/layout/VerticalCurvedList"/>
    <dgm:cxn modelId="{EA2B6026-A4A7-4925-A2A1-0A829D986C02}" type="presParOf" srcId="{7B24A965-AA32-45F2-86AB-52DA027A0C53}" destId="{37DA455D-858F-4366-889D-F393B2193213}" srcOrd="0" destOrd="0" presId="urn:microsoft.com/office/officeart/2008/layout/VerticalCurvedList"/>
    <dgm:cxn modelId="{4DD8F5CA-B537-4E2B-912E-62A5B200E4CC}" type="presParOf" srcId="{37DA455D-858F-4366-889D-F393B2193213}" destId="{5127344D-1204-4A08-9B0A-3AFBF239A827}" srcOrd="0" destOrd="0" presId="urn:microsoft.com/office/officeart/2008/layout/VerticalCurvedList"/>
    <dgm:cxn modelId="{2D5A8D7C-AEBF-47E8-94BF-80C403FE33AE}" type="presParOf" srcId="{5127344D-1204-4A08-9B0A-3AFBF239A827}" destId="{C34ECC56-C05F-4847-A174-08D786F4CD8D}" srcOrd="0" destOrd="0" presId="urn:microsoft.com/office/officeart/2008/layout/VerticalCurvedList"/>
    <dgm:cxn modelId="{44CFAB8E-6E7D-4110-8AF1-4A225826DF64}" type="presParOf" srcId="{5127344D-1204-4A08-9B0A-3AFBF239A827}" destId="{13529F55-57AE-4FDD-A86F-44DFB001E41D}" srcOrd="1" destOrd="0" presId="urn:microsoft.com/office/officeart/2008/layout/VerticalCurvedList"/>
    <dgm:cxn modelId="{A24B4895-43B0-4066-9410-D9C14D4A83EE}" type="presParOf" srcId="{5127344D-1204-4A08-9B0A-3AFBF239A827}" destId="{1973C0A9-AD6C-44D9-8B34-B30194B32522}" srcOrd="2" destOrd="0" presId="urn:microsoft.com/office/officeart/2008/layout/VerticalCurvedList"/>
    <dgm:cxn modelId="{B836564F-91C4-4E07-B8EC-AFA5017174FC}" type="presParOf" srcId="{5127344D-1204-4A08-9B0A-3AFBF239A827}" destId="{4BCFCE14-B5CF-4034-9F42-E5CBA7A4C933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2DF63-DFA6-4443-8DDE-80A0F449849F}">
      <dsp:nvSpPr>
        <dsp:cNvPr id="0" name=""/>
        <dsp:cNvSpPr/>
      </dsp:nvSpPr>
      <dsp:spPr>
        <a:xfrm>
          <a:off x="3771" y="302095"/>
          <a:ext cx="10965497" cy="1453930"/>
        </a:xfrm>
        <a:prstGeom prst="roundRect">
          <a:avLst>
            <a:gd name="adj" fmla="val 10000"/>
          </a:avLst>
        </a:prstGeom>
        <a:solidFill>
          <a:srgbClr val="006AB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КАТЕГОРИИ ЛИЦ</a:t>
          </a:r>
        </a:p>
      </dsp:txBody>
      <dsp:txXfrm>
        <a:off x="46355" y="344679"/>
        <a:ext cx="10880329" cy="1368762"/>
      </dsp:txXfrm>
    </dsp:sp>
    <dsp:sp modelId="{5CBC812D-9D5C-44A4-BBED-962FF8EC3258}">
      <dsp:nvSpPr>
        <dsp:cNvPr id="0" name=""/>
        <dsp:cNvSpPr/>
      </dsp:nvSpPr>
      <dsp:spPr>
        <a:xfrm>
          <a:off x="14475" y="1799165"/>
          <a:ext cx="5472045" cy="1404489"/>
        </a:xfrm>
        <a:prstGeom prst="roundRect">
          <a:avLst>
            <a:gd name="adj" fmla="val 10000"/>
          </a:avLst>
        </a:prstGeom>
        <a:solidFill>
          <a:srgbClr val="006AB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Обучающиеся с ограниченными возможностями здоровья, экстерны с ограниченными возможностями здоровья</a:t>
          </a:r>
        </a:p>
      </dsp:txBody>
      <dsp:txXfrm>
        <a:off x="55611" y="1840301"/>
        <a:ext cx="5389773" cy="1322217"/>
      </dsp:txXfrm>
    </dsp:sp>
    <dsp:sp modelId="{1DA6F71A-17E4-482B-BE5D-B670AF42D436}">
      <dsp:nvSpPr>
        <dsp:cNvPr id="0" name=""/>
        <dsp:cNvSpPr/>
      </dsp:nvSpPr>
      <dsp:spPr>
        <a:xfrm>
          <a:off x="14475" y="3548105"/>
          <a:ext cx="5472045" cy="1812912"/>
        </a:xfrm>
        <a:prstGeom prst="roundRect">
          <a:avLst>
            <a:gd name="adj" fmla="val 10000"/>
          </a:avLst>
        </a:prstGeom>
        <a:solidFill>
          <a:srgbClr val="006AB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Лица, обучающиеся </a:t>
          </a:r>
          <a:b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состоянию здоровья на дому</a:t>
          </a:r>
        </a:p>
      </dsp:txBody>
      <dsp:txXfrm>
        <a:off x="67573" y="3601203"/>
        <a:ext cx="5365849" cy="1706716"/>
      </dsp:txXfrm>
    </dsp:sp>
    <dsp:sp modelId="{A946A1D4-9AC1-4034-91CC-C5D4592FEFD0}">
      <dsp:nvSpPr>
        <dsp:cNvPr id="0" name=""/>
        <dsp:cNvSpPr/>
      </dsp:nvSpPr>
      <dsp:spPr>
        <a:xfrm>
          <a:off x="5910553" y="1799165"/>
          <a:ext cx="5048012" cy="1411822"/>
        </a:xfrm>
        <a:prstGeom prst="roundRect">
          <a:avLst>
            <a:gd name="adj" fmla="val 10000"/>
          </a:avLst>
        </a:prstGeom>
        <a:solidFill>
          <a:srgbClr val="006AB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Обучающиеся - дети-инвалиды и инвалиды, экстерны - дети-инвалиды и инвалиды</a:t>
          </a:r>
        </a:p>
      </dsp:txBody>
      <dsp:txXfrm>
        <a:off x="5951904" y="1840516"/>
        <a:ext cx="4965310" cy="1329120"/>
      </dsp:txXfrm>
    </dsp:sp>
    <dsp:sp modelId="{D3488F92-CC1C-4ED8-9992-615C65554462}">
      <dsp:nvSpPr>
        <dsp:cNvPr id="0" name=""/>
        <dsp:cNvSpPr/>
      </dsp:nvSpPr>
      <dsp:spPr>
        <a:xfrm>
          <a:off x="5925028" y="3574045"/>
          <a:ext cx="5048012" cy="1787756"/>
        </a:xfrm>
        <a:prstGeom prst="roundRect">
          <a:avLst>
            <a:gd name="adj" fmla="val 10000"/>
          </a:avLst>
        </a:prstGeom>
        <a:solidFill>
          <a:srgbClr val="006AB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Лица, находящиеся </a:t>
          </a:r>
          <a:b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длительном лечении</a:t>
          </a:r>
        </a:p>
      </dsp:txBody>
      <dsp:txXfrm>
        <a:off x="5977390" y="3626407"/>
        <a:ext cx="4943288" cy="1683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C8B53-701F-4F73-BE01-C262BAFD7CD1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FA54-EFA4-44DF-BFC9-861A9CEE6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F146B-9CCE-40BA-8965-1BF466722DC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6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B4CD-D95C-47E7-8A9D-82C7779742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5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9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7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4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74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02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2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3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8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8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7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5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4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FDA0-554E-4ED6-98F3-E1C1A49419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4506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2364" y="3320871"/>
            <a:ext cx="1003935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специальных условий 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проведении ГИА по образовательным 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программам основного общего и среднего 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6" name="object 11"/>
          <p:cNvSpPr txBox="1">
            <a:spLocks/>
          </p:cNvSpPr>
          <p:nvPr/>
        </p:nvSpPr>
        <p:spPr>
          <a:xfrm>
            <a:off x="9525000" y="299072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/>
              <a:t>ГИ</a:t>
            </a:r>
            <a:r>
              <a:rPr lang="ru-RU" dirty="0"/>
              <a:t>А-11, ГИА-9</a:t>
            </a:r>
          </a:p>
        </p:txBody>
      </p:sp>
    </p:spTree>
    <p:extLst>
      <p:ext uri="{BB962C8B-B14F-4D97-AF65-F5344CB8AC3E}">
        <p14:creationId xmlns:p14="http://schemas.microsoft.com/office/powerpoint/2010/main" val="279329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88458"/>
              </p:ext>
            </p:extLst>
          </p:nvPr>
        </p:nvGraphicFramePr>
        <p:xfrm flipV="1">
          <a:off x="666750" y="6176962"/>
          <a:ext cx="10687050" cy="14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5644913" y="1325824"/>
            <a:ext cx="1924050" cy="1009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100" y="2335475"/>
            <a:ext cx="11430000" cy="397007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endParaRPr lang="ru-RU" sz="2400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Использование ингаляторов, инсулиновых помп и др.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Перечисление конкретных медицинских процедур, которые будут/могут проводиться в период проведения экзаменов и медицинских устройств, которые при этом будут использоваться </a:t>
            </a:r>
            <a:endParaRPr lang="ru-RU" sz="2400" b="1" dirty="0"/>
          </a:p>
          <a:p>
            <a:pPr algn="ctr"/>
            <a:r>
              <a:rPr lang="ru-RU" sz="2400" dirty="0"/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(указывается в строке «Специальные условия при проведении государственной итоговой аттестации»)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день экзамена участники имеют при себе медицинские приборы, то необходимо иметь при себе один из документов (либо справку о состоянии здоровья, при котором рекомендовано использовать медицинский прибор, либо справку из медицинского учреждения с описанием типа, функции и характеристик данного прибора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9750" y="476250"/>
            <a:ext cx="9182100" cy="723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Заключение  психолого- медико- педагогической комиссии (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 без статуса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8225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272" y="219650"/>
            <a:ext cx="10515600" cy="4973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111587" rIns="0" bIns="0" rtlCol="0">
            <a:spAutoFit/>
          </a:bodyPr>
          <a:lstStyle/>
          <a:p>
            <a:pPr marL="67732" algn="ctr">
              <a:lnSpc>
                <a:spcPct val="100000"/>
              </a:lnSpc>
              <a:spcBef>
                <a:spcPts val="127"/>
              </a:spcBef>
            </a:pPr>
            <a:r>
              <a:rPr sz="2500" dirty="0"/>
              <a:t>ПРОВЕДНИЕ</a:t>
            </a:r>
            <a:r>
              <a:rPr sz="2500" spc="-67" dirty="0"/>
              <a:t> </a:t>
            </a:r>
            <a:r>
              <a:rPr sz="2500" dirty="0"/>
              <a:t>ГИА</a:t>
            </a:r>
            <a:r>
              <a:rPr sz="2500" spc="-47" dirty="0"/>
              <a:t> </a:t>
            </a:r>
            <a:r>
              <a:rPr sz="2500" dirty="0"/>
              <a:t>ДЛЯ</a:t>
            </a:r>
            <a:r>
              <a:rPr sz="2500" spc="-60" dirty="0"/>
              <a:t> </a:t>
            </a:r>
            <a:r>
              <a:rPr sz="2500" dirty="0"/>
              <a:t>ЛИЦ</a:t>
            </a:r>
            <a:r>
              <a:rPr sz="2500" spc="-53" dirty="0"/>
              <a:t> </a:t>
            </a:r>
            <a:r>
              <a:rPr sz="2500" dirty="0"/>
              <a:t>С</a:t>
            </a:r>
            <a:r>
              <a:rPr sz="2500" spc="-87" dirty="0"/>
              <a:t> </a:t>
            </a:r>
            <a:r>
              <a:rPr sz="2500" dirty="0"/>
              <a:t>САХАРНЫМ</a:t>
            </a:r>
            <a:r>
              <a:rPr sz="2500" spc="-60" dirty="0"/>
              <a:t> </a:t>
            </a:r>
            <a:r>
              <a:rPr sz="2500" spc="-13" dirty="0"/>
              <a:t>ДИАБЕТОМ</a:t>
            </a:r>
            <a:endParaRPr sz="2500" dirty="0"/>
          </a:p>
        </p:txBody>
      </p:sp>
      <p:sp>
        <p:nvSpPr>
          <p:cNvPr id="3" name="object 3"/>
          <p:cNvSpPr/>
          <p:nvPr/>
        </p:nvSpPr>
        <p:spPr>
          <a:xfrm>
            <a:off x="1103461" y="954192"/>
            <a:ext cx="9930553" cy="0"/>
          </a:xfrm>
          <a:custGeom>
            <a:avLst/>
            <a:gdLst/>
            <a:ahLst/>
            <a:cxnLst/>
            <a:rect l="l" t="t" r="r" b="b"/>
            <a:pathLst>
              <a:path w="7447915">
                <a:moveTo>
                  <a:pt x="0" y="0"/>
                </a:moveTo>
                <a:lnTo>
                  <a:pt x="7447597" y="0"/>
                </a:lnTo>
              </a:path>
            </a:pathLst>
          </a:custGeom>
          <a:ln w="57150">
            <a:solidFill>
              <a:srgbClr val="89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995080" y="1825625"/>
            <a:ext cx="6564574" cy="322908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40"/>
              </a:spcBef>
              <a:buNone/>
            </a:pP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sz="2400" b="1" spc="-7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sz="2400" b="1" spc="-3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2400" b="1" spc="-1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13.02.2024</a:t>
            </a:r>
            <a:r>
              <a:rPr sz="2400" b="1" spc="5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sz="2400" b="1" spc="7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04-</a:t>
            </a:r>
            <a:r>
              <a:rPr sz="2400" b="1" spc="-3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pPr marL="16933" marR="6773" indent="-1693">
              <a:lnSpc>
                <a:spcPct val="100000"/>
              </a:lnSpc>
            </a:pPr>
            <a:r>
              <a:rPr sz="2400" b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2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разъяснениями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 об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sz="2400" spc="1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ГИА-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ГИА-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7" dirty="0">
                <a:latin typeface="Times New Roman" pitchFamily="18" charset="0"/>
                <a:cs typeface="Times New Roman" pitchFamily="18" charset="0"/>
              </a:rPr>
              <a:t>лиц,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использующих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 устройства</a:t>
            </a:r>
            <a:r>
              <a:rPr sz="2400" spc="-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неинвазивного</a:t>
            </a:r>
            <a:r>
              <a:rPr sz="2400" spc="1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(бесконтактного) </a:t>
            </a:r>
            <a:r>
              <a:rPr sz="2400" spc="-13" dirty="0" err="1">
                <a:latin typeface="Times New Roman" pitchFamily="18" charset="0"/>
                <a:cs typeface="Times New Roman" pitchFamily="18" charset="0"/>
              </a:rPr>
              <a:t>мониторинга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 err="1">
                <a:latin typeface="Times New Roman" pitchFamily="18" charset="0"/>
                <a:cs typeface="Times New Roman" pitchFamily="18" charset="0"/>
              </a:rPr>
              <a:t>глюкозы</a:t>
            </a:r>
            <a:endParaRPr lang="ru-RU" sz="2400" spc="-13" dirty="0">
              <a:latin typeface="Times New Roman" pitchFamily="18" charset="0"/>
              <a:cs typeface="Times New Roman" pitchFamily="18" charset="0"/>
            </a:endParaRPr>
          </a:p>
          <a:p>
            <a:pPr marL="16933" marR="6773" indent="-1693">
              <a:lnSpc>
                <a:spcPct val="100000"/>
              </a:lnSpc>
            </a:pPr>
            <a:r>
              <a:rPr sz="2400" spc="-13" dirty="0" err="1">
                <a:latin typeface="Times New Roman" pitchFamily="18" charset="0"/>
                <a:cs typeface="Times New Roman" pitchFamily="18" charset="0"/>
              </a:rPr>
              <a:t>Отсутствие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необходимости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обязательном предоставлении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участникам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ЕГЭ</a:t>
            </a:r>
            <a:r>
              <a:rPr sz="2400" spc="-2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сахарным</a:t>
            </a:r>
            <a:r>
              <a:rPr sz="2400" spc="-5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 err="1">
                <a:latin typeface="Times New Roman" pitchFamily="18" charset="0"/>
                <a:cs typeface="Times New Roman" pitchFamily="18" charset="0"/>
              </a:rPr>
              <a:t>диабетом</a:t>
            </a:r>
            <a:r>
              <a:rPr lang="ru-RU" sz="2400" spc="-1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заключения</a:t>
            </a:r>
            <a:r>
              <a:rPr sz="2400" spc="-7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7" dirty="0">
                <a:latin typeface="Times New Roman" pitchFamily="18" charset="0"/>
                <a:cs typeface="Times New Roman" pitchFamily="18" charset="0"/>
              </a:rPr>
              <a:t>ПМПК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7719" y="954192"/>
            <a:ext cx="2174395" cy="793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427" y="987246"/>
            <a:ext cx="4157472" cy="43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9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249225"/>
            <a:ext cx="4974209" cy="4392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45151" y="2438400"/>
            <a:ext cx="6957950" cy="1396536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163830" rIns="0" bIns="0" rtlCol="0">
            <a:spAutoFit/>
          </a:bodyPr>
          <a:lstStyle/>
          <a:p>
            <a:pPr marL="464184" marR="459740" indent="252729" algn="ctr">
              <a:lnSpc>
                <a:spcPct val="100000"/>
              </a:lnSpc>
              <a:spcBef>
                <a:spcPts val="1290"/>
              </a:spcBef>
            </a:pPr>
            <a:r>
              <a:rPr sz="1600" b="1" spc="-5" dirty="0" err="1">
                <a:solidFill>
                  <a:srgbClr val="1F487C"/>
                </a:solidFill>
                <a:latin typeface="Times New Roman"/>
                <a:cs typeface="Times New Roman"/>
              </a:rPr>
              <a:t>Приказ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>
                <a:solidFill>
                  <a:srgbClr val="1F487C"/>
                </a:solidFill>
                <a:latin typeface="Times New Roman"/>
                <a:cs typeface="Times New Roman"/>
              </a:rPr>
              <a:t>Минист</a:t>
            </a:r>
            <a:r>
              <a:rPr lang="ru-RU"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 err="1">
                <a:solidFill>
                  <a:srgbClr val="1F487C"/>
                </a:solidFill>
                <a:latin typeface="Times New Roman"/>
                <a:cs typeface="Times New Roman"/>
              </a:rPr>
              <a:t>рства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просвещения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Российской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Федерации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 и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Федеральной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службы</a:t>
            </a:r>
            <a:r>
              <a:rPr sz="1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по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надзору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 err="1">
                <a:solidFill>
                  <a:srgbClr val="1F487C"/>
                </a:solidFill>
                <a:latin typeface="Times New Roman"/>
                <a:cs typeface="Times New Roman"/>
              </a:rPr>
              <a:t>сфере</a:t>
            </a:r>
            <a:r>
              <a:rPr lang="ru-RU"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>
                <a:solidFill>
                  <a:srgbClr val="1F487C"/>
                </a:solidFill>
                <a:latin typeface="Times New Roman"/>
                <a:cs typeface="Times New Roman"/>
              </a:rPr>
              <a:t>образования</a:t>
            </a:r>
            <a:r>
              <a:rPr sz="1600" b="1" spc="-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науки</a:t>
            </a:r>
            <a:r>
              <a:rPr sz="16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от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апреля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2023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85" dirty="0">
                <a:solidFill>
                  <a:srgbClr val="1F487C"/>
                </a:solidFill>
                <a:latin typeface="Times New Roman"/>
                <a:cs typeface="Times New Roman"/>
              </a:rPr>
              <a:t>г.</a:t>
            </a:r>
            <a:r>
              <a:rPr sz="1600" b="1" spc="6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№ 233/552</a:t>
            </a:r>
            <a:r>
              <a:rPr lang="ru-RU"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«</a:t>
            </a:r>
            <a:r>
              <a:rPr sz="1600" spc="-15" dirty="0" err="1">
                <a:solidFill>
                  <a:srgbClr val="1F487C"/>
                </a:solidFill>
                <a:latin typeface="Times New Roman"/>
                <a:cs typeface="Times New Roman"/>
              </a:rPr>
              <a:t>Об</a:t>
            </a:r>
            <a:r>
              <a:rPr sz="1600" spc="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утверждении</a:t>
            </a:r>
            <a:r>
              <a:rPr sz="1600" spc="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Порядка</a:t>
            </a:r>
            <a:r>
              <a:rPr sz="16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1600" spc="-38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итоговой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 аттестации</a:t>
            </a:r>
            <a:r>
              <a:rPr sz="1600" spc="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по</a:t>
            </a:r>
            <a:r>
              <a:rPr sz="16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>
                <a:solidFill>
                  <a:srgbClr val="1F487C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1600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rgbClr val="1F487C"/>
                </a:solidFill>
                <a:latin typeface="Times New Roman"/>
                <a:cs typeface="Times New Roman"/>
              </a:rPr>
              <a:t>программам</a:t>
            </a:r>
            <a:r>
              <a:rPr lang="ru-RU"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>
                <a:solidFill>
                  <a:srgbClr val="1F487C"/>
                </a:solidFill>
                <a:latin typeface="Times New Roman"/>
                <a:cs typeface="Times New Roman"/>
              </a:rPr>
              <a:t>среднего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 общего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образования»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5151" y="4191000"/>
            <a:ext cx="6970142" cy="1397177"/>
          </a:xfrm>
          <a:prstGeom prst="rect">
            <a:avLst/>
          </a:prstGeom>
          <a:solidFill>
            <a:srgbClr val="D6E3BC">
              <a:alpha val="19999"/>
            </a:srgbClr>
          </a:solidFill>
        </p:spPr>
        <p:txBody>
          <a:bodyPr vert="horz" wrap="square" lIns="0" tIns="164465" rIns="0" bIns="0" rtlCol="0">
            <a:spAutoFit/>
          </a:bodyPr>
          <a:lstStyle/>
          <a:p>
            <a:pPr marL="362585" marR="565785" indent="252729" algn="ctr">
              <a:lnSpc>
                <a:spcPct val="100000"/>
              </a:lnSpc>
              <a:spcBef>
                <a:spcPts val="12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Приказ Министерства просвещения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Российской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Федерации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 и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Федеральной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службы</a:t>
            </a:r>
            <a:r>
              <a:rPr sz="1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по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надзору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 err="1">
                <a:solidFill>
                  <a:srgbClr val="1F487C"/>
                </a:solidFill>
                <a:latin typeface="Times New Roman"/>
                <a:cs typeface="Times New Roman"/>
              </a:rPr>
              <a:t>сфере</a:t>
            </a:r>
            <a:r>
              <a:rPr lang="ru-RU"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>
                <a:solidFill>
                  <a:srgbClr val="1F487C"/>
                </a:solidFill>
                <a:latin typeface="Times New Roman"/>
                <a:cs typeface="Times New Roman"/>
              </a:rPr>
              <a:t>образования</a:t>
            </a:r>
            <a:r>
              <a:rPr sz="1600" b="1" spc="-4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науки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от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апреля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2023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85" dirty="0">
                <a:solidFill>
                  <a:srgbClr val="1F487C"/>
                </a:solidFill>
                <a:latin typeface="Times New Roman"/>
                <a:cs typeface="Times New Roman"/>
              </a:rPr>
              <a:t>г.</a:t>
            </a:r>
            <a:r>
              <a:rPr sz="1600" b="1" spc="6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№ 232/551</a:t>
            </a:r>
            <a:r>
              <a:rPr lang="ru-RU"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«</a:t>
            </a:r>
            <a:r>
              <a:rPr sz="1600" spc="-15" dirty="0" err="1">
                <a:solidFill>
                  <a:srgbClr val="1F487C"/>
                </a:solidFill>
                <a:latin typeface="Times New Roman"/>
                <a:cs typeface="Times New Roman"/>
              </a:rPr>
              <a:t>Об</a:t>
            </a:r>
            <a:r>
              <a:rPr sz="1600" spc="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утверждении</a:t>
            </a:r>
            <a:r>
              <a:rPr sz="1600" spc="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Порядка</a:t>
            </a:r>
            <a:r>
              <a:rPr sz="16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1600" spc="-38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итоговой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 аттестации</a:t>
            </a:r>
            <a:r>
              <a:rPr sz="1600" spc="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по</a:t>
            </a:r>
            <a:r>
              <a:rPr sz="16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1600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программам </a:t>
            </a:r>
            <a:r>
              <a:rPr sz="16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основного</a:t>
            </a:r>
            <a:r>
              <a:rPr sz="16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общего</a:t>
            </a:r>
            <a:r>
              <a:rPr sz="1600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образования»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94816"/>
            <a:ext cx="4505706" cy="4645913"/>
          </a:xfrm>
          <a:prstGeom prst="rect">
            <a:avLst/>
          </a:prstGeom>
        </p:spPr>
      </p:pic>
      <p:pic>
        <p:nvPicPr>
          <p:cNvPr id="11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870" y="35119"/>
            <a:ext cx="1938530" cy="955481"/>
          </a:xfrm>
          <a:prstGeom prst="rect">
            <a:avLst/>
          </a:prstGeom>
        </p:spPr>
      </p:pic>
      <p:sp>
        <p:nvSpPr>
          <p:cNvPr id="13" name="object 4"/>
          <p:cNvSpPr txBox="1"/>
          <p:nvPr/>
        </p:nvSpPr>
        <p:spPr>
          <a:xfrm>
            <a:off x="4645151" y="1524000"/>
            <a:ext cx="6957950" cy="657872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163830" rIns="0" bIns="0" rtlCol="0">
            <a:spAutoFit/>
          </a:bodyPr>
          <a:lstStyle/>
          <a:p>
            <a:pPr marL="464184" marR="459740" indent="252729" algn="ctr">
              <a:lnSpc>
                <a:spcPct val="100000"/>
              </a:lnSpc>
              <a:spcBef>
                <a:spcPts val="129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29 декабря 2012 года №273-ФЗ «Об образовании в Российской Федерации»</a:t>
            </a:r>
            <a:endParaRPr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1"/>
          <p:cNvSpPr txBox="1">
            <a:spLocks/>
          </p:cNvSpPr>
          <p:nvPr/>
        </p:nvSpPr>
        <p:spPr>
          <a:xfrm>
            <a:off x="9525000" y="299072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/>
              <a:t>ГИ</a:t>
            </a:r>
            <a:r>
              <a:rPr lang="ru-RU" dirty="0"/>
              <a:t>А-11, ГИА-9</a:t>
            </a:r>
          </a:p>
        </p:txBody>
      </p:sp>
    </p:spTree>
    <p:extLst>
      <p:ext uri="{BB962C8B-B14F-4D97-AF65-F5344CB8AC3E}">
        <p14:creationId xmlns:p14="http://schemas.microsoft.com/office/powerpoint/2010/main" val="20389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2125980"/>
            <a:ext cx="10363200" cy="307777"/>
          </a:xfrm>
        </p:spPr>
        <p:txBody>
          <a:bodyPr>
            <a:normAutofit fontScale="90000"/>
          </a:bodyPr>
          <a:lstStyle/>
          <a:p>
            <a:r>
              <a:rPr lang="ru-RU"/>
              <a:t>Особые условия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49264672"/>
              </p:ext>
            </p:extLst>
          </p:nvPr>
        </p:nvGraphicFramePr>
        <p:xfrm>
          <a:off x="609481" y="764704"/>
          <a:ext cx="10973041" cy="536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3048000" y="2967038"/>
            <a:ext cx="6096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b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870" y="0"/>
            <a:ext cx="1938530" cy="1092707"/>
          </a:xfrm>
          <a:prstGeom prst="rect">
            <a:avLst/>
          </a:prstGeom>
        </p:spPr>
      </p:pic>
      <p:sp>
        <p:nvSpPr>
          <p:cNvPr id="7" name="object 11"/>
          <p:cNvSpPr txBox="1">
            <a:spLocks/>
          </p:cNvSpPr>
          <p:nvPr/>
        </p:nvSpPr>
        <p:spPr>
          <a:xfrm>
            <a:off x="9525000" y="299072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/>
              <a:t>ГИ</a:t>
            </a:r>
            <a:r>
              <a:rPr lang="ru-RU" dirty="0"/>
              <a:t>А-11, ГИА-9</a:t>
            </a:r>
          </a:p>
        </p:txBody>
      </p:sp>
    </p:spTree>
    <p:extLst>
      <p:ext uri="{BB962C8B-B14F-4D97-AF65-F5344CB8AC3E}">
        <p14:creationId xmlns:p14="http://schemas.microsoft.com/office/powerpoint/2010/main" val="203802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" y="76200"/>
            <a:ext cx="12192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6145" y="4800600"/>
            <a:ext cx="10687049" cy="1733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Медицинские заключения, справки из медицинских учреждений, индивидуальная программа реабилитации, рекомендации по организации образовательного процесса (без заключения ПМПК) НЕ ЯВЛЯЮТСЯ документами, на основании которых производится организация условий и специальных условий ГИА. 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Исключение: медицинское заключение ВК о наличии мобильного телефона у лиц , использующих устройство не инвазивного мониторинга глюкозы</a:t>
            </a:r>
          </a:p>
        </p:txBody>
      </p:sp>
      <p:sp>
        <p:nvSpPr>
          <p:cNvPr id="4" name="object 11"/>
          <p:cNvSpPr txBox="1">
            <a:spLocks/>
          </p:cNvSpPr>
          <p:nvPr/>
        </p:nvSpPr>
        <p:spPr>
          <a:xfrm>
            <a:off x="9525000" y="299072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/>
              <a:t>ГИ</a:t>
            </a:r>
            <a:r>
              <a:rPr lang="ru-RU" dirty="0"/>
              <a:t>А-11, ГИА-9</a:t>
            </a:r>
          </a:p>
        </p:txBody>
      </p:sp>
    </p:spTree>
    <p:extLst>
      <p:ext uri="{BB962C8B-B14F-4D97-AF65-F5344CB8AC3E}">
        <p14:creationId xmlns:p14="http://schemas.microsoft.com/office/powerpoint/2010/main" val="75902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914400" y="2125980"/>
            <a:ext cx="10363200" cy="430887"/>
          </a:xfrm>
        </p:spPr>
        <p:txBody>
          <a:bodyPr>
            <a:normAutofit fontScale="90000"/>
          </a:bodyPr>
          <a:lstStyle/>
          <a:p>
            <a:pPr algn="ctr"/>
            <a:endParaRPr lang="ru-RU" sz="280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 flipV="1">
          <a:off x="666749" y="6176964"/>
          <a:ext cx="10687051" cy="14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023281" y="1353403"/>
            <a:ext cx="9182100" cy="7048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Справка об установлении инвалидности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657851" y="2076450"/>
            <a:ext cx="1924049" cy="1009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право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100" y="3086100"/>
            <a:ext cx="11430000" cy="321945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400" b="1" dirty="0"/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400" b="1" dirty="0"/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Выбор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ГИА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количества сдаваемых предметов ГИА-9,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Выбор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допуска к ГИА-11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(изложение или сочинение),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Увеличение продолжительности экзамена (кроме раздела «Говорение» по иностранным языкам), итогового сочинения (изложения)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1,5 часа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Увеличение положительности раздела «Говорение» по иностранным языкам, итогового собеседования по русскому языку в 9 классе-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30 минут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сдачи ГВЭ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(письменная или устная ),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питания и перерывов для проведения необходимых лечебных и профилактических мероприятий,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Беспрепятственный доступ в помещения и пребывание в них</a:t>
            </a:r>
            <a:r>
              <a:rPr lang="ru-RU" b="1" dirty="0"/>
              <a:t>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400" b="1" dirty="0"/>
          </a:p>
          <a:p>
            <a:pPr marL="285750" indent="-285750" algn="just">
              <a:buFontTx/>
              <a:buChar char="-"/>
              <a:defRPr/>
            </a:pP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23281" y="508469"/>
            <a:ext cx="9182100" cy="723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Заключение  психолого- медико- педагогической комиссии (ОВЗ)</a:t>
            </a:r>
          </a:p>
        </p:txBody>
      </p:sp>
      <p:sp>
        <p:nvSpPr>
          <p:cNvPr id="8" name="object 11"/>
          <p:cNvSpPr txBox="1">
            <a:spLocks/>
          </p:cNvSpPr>
          <p:nvPr/>
        </p:nvSpPr>
        <p:spPr>
          <a:xfrm>
            <a:off x="9601200" y="244858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/>
              <a:t>ГИ</a:t>
            </a:r>
            <a:r>
              <a:rPr lang="ru-RU" dirty="0"/>
              <a:t>А-11, ГИА-9</a:t>
            </a:r>
          </a:p>
        </p:txBody>
      </p:sp>
      <p:pic>
        <p:nvPicPr>
          <p:cNvPr id="9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70" y="0"/>
            <a:ext cx="1938530" cy="10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8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781129"/>
              </p:ext>
            </p:extLst>
          </p:nvPr>
        </p:nvGraphicFramePr>
        <p:xfrm flipV="1">
          <a:off x="666750" y="6176962"/>
          <a:ext cx="10687050" cy="14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5353050" y="1409700"/>
            <a:ext cx="1924050" cy="1009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обязательно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100" y="2419351"/>
            <a:ext cx="11430000" cy="38862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endParaRPr lang="ru-RU" sz="2400" b="1" dirty="0"/>
          </a:p>
          <a:p>
            <a:pPr marL="342900" indent="-342900" algn="just">
              <a:buFont typeface="Arial" pitchFamily="34" charset="0"/>
              <a:buChar char="•"/>
            </a:pPr>
            <a:endParaRPr lang="ru-RU" sz="2400" b="1" dirty="0"/>
          </a:p>
          <a:p>
            <a:pPr marL="342900" indent="-342900" algn="just">
              <a:buFont typeface="Arial" pitchFamily="34" charset="0"/>
              <a:buChar char="•"/>
            </a:pPr>
            <a:endParaRPr lang="ru-RU" sz="2400" b="1" dirty="0"/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Предоставление услуг  ассистента,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Использование на экзамене необходимых для выполнения заданий технических средств,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Оформление ЭМ шрифтом Брайля,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Копирование ЭМ в увеличенном  размере ,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Выполнение письменной работы на компьютере, 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Оснащение аудиторий звукоусиливающей аппаратурой, увеличительными устройствами, индивидуальным освещением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(включая лиц, обучающихся на дому и обучающихся в медицинских организациях)</a:t>
            </a:r>
          </a:p>
          <a:p>
            <a:pPr marL="285750" indent="-285750" algn="just">
              <a:buFontTx/>
              <a:buChar char="-"/>
            </a:pPr>
            <a:endParaRPr lang="ru-RU" sz="2400" b="1" dirty="0"/>
          </a:p>
          <a:p>
            <a:pPr marL="285750" indent="-285750" algn="just">
              <a:buFontTx/>
              <a:buChar char="-"/>
            </a:pPr>
            <a:endParaRPr lang="ru-RU" sz="2400" b="1" dirty="0"/>
          </a:p>
          <a:p>
            <a:pPr marL="285750" indent="-285750" algn="just">
              <a:buFontTx/>
              <a:buChar char="-"/>
            </a:pPr>
            <a:endParaRPr lang="ru-RU" sz="2400" b="1" dirty="0"/>
          </a:p>
          <a:p>
            <a:pPr marL="285750" indent="-285750" algn="just">
              <a:buFontTx/>
              <a:buChar char="-"/>
            </a:pP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8700" y="476250"/>
            <a:ext cx="10229850" cy="933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Заключение  психолого- медико- педагогической комиссии </a:t>
            </a:r>
          </a:p>
        </p:txBody>
      </p:sp>
    </p:spTree>
    <p:extLst>
      <p:ext uri="{BB962C8B-B14F-4D97-AF65-F5344CB8AC3E}">
        <p14:creationId xmlns:p14="http://schemas.microsoft.com/office/powerpoint/2010/main" val="101586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0" y="1075730"/>
            <a:ext cx="11066060" cy="41058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Овал 2"/>
          <p:cNvSpPr/>
          <p:nvPr/>
        </p:nvSpPr>
        <p:spPr>
          <a:xfrm>
            <a:off x="609600" y="5181600"/>
            <a:ext cx="11201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Соответствующие рекомендации психолого-медико-педагогической комиссии, подтверждающих право участников ГИА на сдачу ГИА на дому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855" y="762000"/>
            <a:ext cx="111365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Открытие ППЭ на дому</a:t>
            </a:r>
          </a:p>
          <a:p>
            <a:pPr algn="ctr">
              <a:defRPr/>
            </a:pPr>
            <a:endParaRPr lang="ru-RU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25" y="21223"/>
            <a:ext cx="1938530" cy="969377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9641959" y="215447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/>
              <a:t>ГИ</a:t>
            </a:r>
            <a:r>
              <a:rPr lang="ru-RU" dirty="0"/>
              <a:t>А-11, ГИА-9</a:t>
            </a:r>
          </a:p>
        </p:txBody>
      </p:sp>
    </p:spTree>
    <p:extLst>
      <p:ext uri="{BB962C8B-B14F-4D97-AF65-F5344CB8AC3E}">
        <p14:creationId xmlns:p14="http://schemas.microsoft.com/office/powerpoint/2010/main" val="346022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914400" y="2125980"/>
            <a:ext cx="10363200" cy="307777"/>
          </a:xfrm>
        </p:spPr>
        <p:txBody>
          <a:bodyPr>
            <a:normAutofit fontScale="90000"/>
          </a:bodyPr>
          <a:lstStyle/>
          <a:p>
            <a:pPr algn="ctr"/>
            <a:endParaRPr lang="ru-RU" sz="2000"/>
          </a:p>
        </p:txBody>
      </p:sp>
      <p:sp>
        <p:nvSpPr>
          <p:cNvPr id="14339" name="Объект 2"/>
          <p:cNvSpPr>
            <a:spLocks noGrp="1"/>
          </p:cNvSpPr>
          <p:nvPr>
            <p:ph idx="4294967295"/>
          </p:nvPr>
        </p:nvSpPr>
        <p:spPr>
          <a:xfrm>
            <a:off x="609600" y="990600"/>
            <a:ext cx="10972800" cy="533400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eaLnBrk="1" hangingPunct="1">
              <a:buFontTx/>
              <a:buNone/>
              <a:defRPr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 Выбор формы допуска к итоговой аттестации ГИА-11 (сочинение или изложение);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2. Учет индивидуальных особенностей при проведении ГИА (организация питания и перерывов, частые выходы в туалетные комнаты, беспрепятственный доступ  в помещения пунктов, прием лекарств </a:t>
            </a:r>
            <a:r>
              <a:rPr lang="ru-RU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b="1" u="sng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и специальные условия проведения ГИА  (при предъявлении рекомендаций ПМПК и наличии статуса ребенка с ОВЗ):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увеличение времени продолжительности экзамена на 1,5 часа по всем учебным предметам (кроме иностранных языков (на 30 минут)), увеличение времени итогового сочинения (изложения) на 1, 5 часа, итогового собеседования по русскому языку на 30 минут;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присутствие  ассистента в ППЭ,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использование на ГИА необходимых для выполнения заданий технических средств,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оборудование аудиторий звукоусиливающей аппаратурой (для слабослышащих),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привлечение при необходимости ассистента-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сурдопереводчика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(для глухих и слабослышащих),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оформление ЭМ шрифтом Брайля (для слепых участников ГИА), 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копирование ЭМ  в увеличенном размере (для слабовидящих участников ГИА),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выполнение работы на компьютере.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ru-RU" sz="1600" b="1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178" y="304800"/>
            <a:ext cx="11339015" cy="9849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Лица, обучающиеся по состоянию здоровья на дому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или в медицинских организациях</a:t>
            </a:r>
          </a:p>
        </p:txBody>
      </p:sp>
      <p:pic>
        <p:nvPicPr>
          <p:cNvPr id="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25" y="21223"/>
            <a:ext cx="1938530" cy="969377"/>
          </a:xfrm>
          <a:prstGeom prst="rect">
            <a:avLst/>
          </a:prstGeom>
        </p:spPr>
      </p:pic>
      <p:sp>
        <p:nvSpPr>
          <p:cNvPr id="8" name="object 11"/>
          <p:cNvSpPr txBox="1">
            <a:spLocks/>
          </p:cNvSpPr>
          <p:nvPr/>
        </p:nvSpPr>
        <p:spPr>
          <a:xfrm>
            <a:off x="9641959" y="215447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/>
              <a:t>ГИ</a:t>
            </a:r>
            <a:r>
              <a:rPr lang="ru-RU" dirty="0"/>
              <a:t>А-11, ГИА-9</a:t>
            </a:r>
          </a:p>
        </p:txBody>
      </p:sp>
    </p:spTree>
    <p:extLst>
      <p:ext uri="{BB962C8B-B14F-4D97-AF65-F5344CB8AC3E}">
        <p14:creationId xmlns:p14="http://schemas.microsoft.com/office/powerpoint/2010/main" val="109557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913"/>
            <a:ext cx="10515600" cy="792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b="1" i="1" dirty="0">
                <a:solidFill>
                  <a:srgbClr val="FF0000"/>
                </a:solidFill>
              </a:rPr>
            </a:br>
            <a:br>
              <a:rPr lang="ru-RU" b="1" i="1" dirty="0">
                <a:solidFill>
                  <a:srgbClr val="FF0000"/>
                </a:solidFill>
              </a:rPr>
            </a:b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частники   итогового собеседования с особенностями психофизического развития</a:t>
            </a:r>
            <a:b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10744200" cy="4957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1" y="1268414"/>
            <a:ext cx="1276351" cy="52466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7901" y="1409700"/>
            <a:ext cx="9658351" cy="5105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Возможно:</a:t>
            </a:r>
          </a:p>
          <a:p>
            <a:pPr marL="457200" indent="-457200" algn="just">
              <a:buFontTx/>
              <a:buChar char="-"/>
              <a:defRPr/>
            </a:pP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снижение минимальных баллов, необходимых для получения «зачета», в зависимости от категории участников 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к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Порядку проведения итогового собеседования по русскому языку для обучающихся, осваивающих образовательные программы основного общего образования, на территории Владимирской области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indent="-457200" algn="just">
              <a:buFontTx/>
              <a:buChar char="-"/>
              <a:defRPr/>
            </a:pP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выполнение в письменной форме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Основание -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соответствующие рекомендации ПМПК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25" y="21223"/>
            <a:ext cx="1938530" cy="969377"/>
          </a:xfrm>
          <a:prstGeom prst="rect">
            <a:avLst/>
          </a:prstGeom>
        </p:spPr>
      </p:pic>
      <p:sp>
        <p:nvSpPr>
          <p:cNvPr id="7" name="object 11"/>
          <p:cNvSpPr txBox="1">
            <a:spLocks/>
          </p:cNvSpPr>
          <p:nvPr/>
        </p:nvSpPr>
        <p:spPr>
          <a:xfrm>
            <a:off x="9525000" y="299072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dirty="0"/>
              <a:t>ГИА-9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9800" y="444304"/>
            <a:ext cx="7315200" cy="4846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1182634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5203</TotalTime>
  <Words>830</Words>
  <Application>Microsoft Office PowerPoint</Application>
  <PresentationFormat>Широкоэкранный</PresentationFormat>
  <Paragraphs>82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Презентация PowerPoint</vt:lpstr>
      <vt:lpstr>Особые условия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Участники   итогового собеседования с особенностями психофизического развития </vt:lpstr>
      <vt:lpstr>Презентация PowerPoint</vt:lpstr>
      <vt:lpstr>ПРОВЕДНИЕ ГИА ДЛЯ ЛИЦ С САХАРНЫМ ДИАБЕТОМ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ГИА  для лиц с ограниченными возможностями здоровья, детей-инвалидов и инвалидов.</dc:title>
  <dc:creator>Кузнецова Галина Николаевна</dc:creator>
  <cp:lastModifiedBy>User</cp:lastModifiedBy>
  <cp:revision>327</cp:revision>
  <cp:lastPrinted>2019-12-12T11:54:27Z</cp:lastPrinted>
  <dcterms:created xsi:type="dcterms:W3CDTF">2016-04-04T06:17:31Z</dcterms:created>
  <dcterms:modified xsi:type="dcterms:W3CDTF">2025-01-15T12:29:38Z</dcterms:modified>
</cp:coreProperties>
</file>